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2" r:id="rId2"/>
    <p:sldId id="340" r:id="rId3"/>
    <p:sldId id="331" r:id="rId4"/>
    <p:sldId id="332" r:id="rId5"/>
    <p:sldId id="311" r:id="rId6"/>
    <p:sldId id="312" r:id="rId7"/>
    <p:sldId id="318" r:id="rId8"/>
    <p:sldId id="338" r:id="rId9"/>
    <p:sldId id="317" r:id="rId10"/>
    <p:sldId id="323" r:id="rId11"/>
    <p:sldId id="322" r:id="rId12"/>
    <p:sldId id="319" r:id="rId13"/>
    <p:sldId id="337" r:id="rId14"/>
    <p:sldId id="320" r:id="rId15"/>
    <p:sldId id="321" r:id="rId16"/>
    <p:sldId id="333" r:id="rId17"/>
    <p:sldId id="334" r:id="rId18"/>
    <p:sldId id="335" r:id="rId19"/>
    <p:sldId id="339" r:id="rId20"/>
    <p:sldId id="272" r:id="rId21"/>
    <p:sldId id="278" r:id="rId22"/>
    <p:sldId id="315"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p:restoredTop sz="76097"/>
  </p:normalViewPr>
  <p:slideViewPr>
    <p:cSldViewPr>
      <p:cViewPr>
        <p:scale>
          <a:sx n="129" d="100"/>
          <a:sy n="129" d="100"/>
        </p:scale>
        <p:origin x="144" y="-1016"/>
      </p:cViewPr>
      <p:guideLst>
        <p:guide orient="horz" pos="2160"/>
        <p:guide pos="2880"/>
      </p:guideLst>
    </p:cSldViewPr>
  </p:slideViewPr>
  <p:outlineViewPr>
    <p:cViewPr>
      <p:scale>
        <a:sx n="33" d="100"/>
        <a:sy n="33" d="100"/>
      </p:scale>
      <p:origin x="0" y="-86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9/6/16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ruby</a:t>
            </a:r>
            <a:r>
              <a:rPr lang="en-US" baseline="0" dirty="0" smtClean="0"/>
              <a:t> client </a:t>
            </a:r>
            <a:r>
              <a:rPr lang="en-US" baseline="0" dirty="0" err="1" smtClean="0"/>
              <a:t>Population_submission.rb</a:t>
            </a:r>
            <a:r>
              <a:rPr lang="en-US" baseline="0" dirty="0" smtClean="0"/>
              <a:t> is a script that helps to send the information from the spreadsheet with the population data into the database.</a:t>
            </a:r>
          </a:p>
          <a:p>
            <a:r>
              <a:rPr lang="en-US" baseline="0" dirty="0" smtClean="0"/>
              <a:t>Here you see its structure. We are just going to work with selected sections of the script, which are marked and we will go through it step by step. </a:t>
            </a:r>
          </a:p>
          <a:p>
            <a:r>
              <a:rPr lang="en-US" baseline="0" dirty="0" smtClean="0"/>
              <a:t>Here I just want to give you a rough overview of the structure:</a:t>
            </a:r>
          </a:p>
          <a:p>
            <a:r>
              <a:rPr lang="en-US" baseline="0" dirty="0" smtClean="0"/>
              <a:t>-its head contains all the ‘administrative stuff’- the interaction and dialing into the database, definition of the </a:t>
            </a:r>
            <a:r>
              <a:rPr lang="en-US" baseline="0" dirty="0" err="1" smtClean="0"/>
              <a:t>url</a:t>
            </a:r>
            <a:r>
              <a:rPr lang="en-US" baseline="0" dirty="0" smtClean="0"/>
              <a:t> for the API, parameters, error messages</a:t>
            </a:r>
          </a:p>
          <a:p>
            <a:endParaRPr lang="en-US" baseline="0" dirty="0" smtClean="0"/>
          </a:p>
          <a:p>
            <a:r>
              <a:rPr lang="en-US" baseline="0" dirty="0" smtClean="0"/>
              <a:t>In the Body there are two parts:</a:t>
            </a:r>
          </a:p>
          <a:p>
            <a:r>
              <a:rPr lang="en-US" baseline="0" dirty="0" smtClean="0"/>
              <a:t> one contains the functions, which means they are the bits of the code that define the interactions with specific tables in the database. For the population submission that would be the Population Line Variety and Accession tables.</a:t>
            </a:r>
          </a:p>
          <a:p>
            <a:r>
              <a:rPr lang="en-US" baseline="0" dirty="0" smtClean="0"/>
              <a:t>The other part , just at the bottom calls the functions, and feeds them with content from the .csv –file.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11</a:t>
            </a:fld>
            <a:endParaRPr lang="en-US"/>
          </a:p>
        </p:txBody>
      </p:sp>
    </p:spTree>
    <p:extLst>
      <p:ext uri="{BB962C8B-B14F-4D97-AF65-F5344CB8AC3E}">
        <p14:creationId xmlns:p14="http://schemas.microsoft.com/office/powerpoint/2010/main" val="55195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12</a:t>
            </a:fld>
            <a:endParaRPr lang="en-US"/>
          </a:p>
        </p:txBody>
      </p:sp>
    </p:spTree>
    <p:extLst>
      <p:ext uri="{BB962C8B-B14F-4D97-AF65-F5344CB8AC3E}">
        <p14:creationId xmlns:p14="http://schemas.microsoft.com/office/powerpoint/2010/main" val="1740101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13</a:t>
            </a:fld>
            <a:endParaRPr lang="en-US"/>
          </a:p>
        </p:txBody>
      </p:sp>
    </p:spTree>
    <p:extLst>
      <p:ext uri="{BB962C8B-B14F-4D97-AF65-F5344CB8AC3E}">
        <p14:creationId xmlns:p14="http://schemas.microsoft.com/office/powerpoint/2010/main" val="911091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160445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15</a:t>
            </a:fld>
            <a:endParaRPr lang="en-US"/>
          </a:p>
        </p:txBody>
      </p:sp>
    </p:spTree>
    <p:extLst>
      <p:ext uri="{BB962C8B-B14F-4D97-AF65-F5344CB8AC3E}">
        <p14:creationId xmlns:p14="http://schemas.microsoft.com/office/powerpoint/2010/main" val="1921829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16</a:t>
            </a:fld>
            <a:endParaRPr lang="en-US"/>
          </a:p>
        </p:txBody>
      </p:sp>
    </p:spTree>
    <p:extLst>
      <p:ext uri="{BB962C8B-B14F-4D97-AF65-F5344CB8AC3E}">
        <p14:creationId xmlns:p14="http://schemas.microsoft.com/office/powerpoint/2010/main" val="1139529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Chose among you and your partner which sheet you would</a:t>
            </a:r>
            <a:r>
              <a:rPr lang="en-US" baseline="0" dirty="0" smtClean="0"/>
              <a:t> like to submit- they are marked by 3_</a:t>
            </a:r>
          </a:p>
          <a:p>
            <a:r>
              <a:rPr lang="en-US" baseline="0" dirty="0" smtClean="0"/>
              <a:t>-</a:t>
            </a:r>
          </a:p>
          <a:p>
            <a:r>
              <a:rPr lang="en-US" dirty="0" smtClean="0"/>
              <a:t>You see that this is raw data that is going to be submitted to the BIP. You can</a:t>
            </a:r>
            <a:r>
              <a:rPr lang="en-US" baseline="0" dirty="0" smtClean="0"/>
              <a:t> see the experimental design, </a:t>
            </a:r>
            <a:r>
              <a:rPr lang="en-US" baseline="0" dirty="0" err="1" smtClean="0"/>
              <a:t>sample_id</a:t>
            </a:r>
            <a:r>
              <a:rPr lang="en-US" baseline="0" dirty="0" smtClean="0"/>
              <a:t>, cultivar information, and the traits that have been measured. </a:t>
            </a:r>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17</a:t>
            </a:fld>
            <a:endParaRPr lang="en-US"/>
          </a:p>
        </p:txBody>
      </p:sp>
    </p:spTree>
    <p:extLst>
      <p:ext uri="{BB962C8B-B14F-4D97-AF65-F5344CB8AC3E}">
        <p14:creationId xmlns:p14="http://schemas.microsoft.com/office/powerpoint/2010/main" val="1937727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the Trial data, we go to </a:t>
            </a:r>
            <a:r>
              <a:rPr lang="en-US" baseline="0" dirty="0" err="1" smtClean="0"/>
              <a:t>bip.earlham.ac.uk</a:t>
            </a:r>
            <a:r>
              <a:rPr lang="en-US" baseline="0" dirty="0" smtClean="0"/>
              <a:t>, login and select trial submission- START!</a:t>
            </a:r>
          </a:p>
          <a:p>
            <a:r>
              <a:rPr lang="en-US" baseline="0" dirty="0" smtClean="0"/>
              <a:t>I will do it </a:t>
            </a:r>
            <a:r>
              <a:rPr lang="en-US" baseline="0" dirty="0" err="1" smtClean="0"/>
              <a:t>myseld</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18</a:t>
            </a:fld>
            <a:endParaRPr lang="en-US"/>
          </a:p>
        </p:txBody>
      </p:sp>
    </p:spTree>
    <p:extLst>
      <p:ext uri="{BB962C8B-B14F-4D97-AF65-F5344CB8AC3E}">
        <p14:creationId xmlns:p14="http://schemas.microsoft.com/office/powerpoint/2010/main" val="46051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22</a:t>
            </a:fld>
            <a:endParaRPr lang="en-US"/>
          </a:p>
        </p:txBody>
      </p:sp>
    </p:spTree>
    <p:extLst>
      <p:ext uri="{BB962C8B-B14F-4D97-AF65-F5344CB8AC3E}">
        <p14:creationId xmlns:p14="http://schemas.microsoft.com/office/powerpoint/2010/main" val="176319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dirty="0" smtClean="0"/>
          </a:p>
          <a:p>
            <a:r>
              <a:rPr lang="en-US" baseline="0" dirty="0" smtClean="0"/>
              <a:t>We are working with the </a:t>
            </a:r>
            <a:r>
              <a:rPr lang="en-US" baseline="0" dirty="0" err="1" smtClean="0"/>
              <a:t>CyVerse</a:t>
            </a:r>
            <a:r>
              <a:rPr lang="en-US" baseline="0" dirty="0" smtClean="0"/>
              <a:t> team to integrate their analytics tools with the BIP.</a:t>
            </a:r>
          </a:p>
          <a:p>
            <a:endParaRPr lang="en-US" baseline="0" dirty="0" smtClean="0"/>
          </a:p>
          <a:p>
            <a:r>
              <a:rPr lang="en-US" baseline="0" dirty="0" smtClean="0"/>
              <a:t>Latest developments were to obtain DOIs for datasets submitted to BIP. </a:t>
            </a:r>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4706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96253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Beneath the shiny web- interface  is a complicated system of tables, that interact. </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13882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workshop , w</a:t>
            </a:r>
            <a:r>
              <a:rPr lang="en-US" dirty="0" smtClean="0"/>
              <a:t>e are going to interact with these</a:t>
            </a:r>
            <a:r>
              <a:rPr lang="en-US" baseline="0" dirty="0" smtClean="0"/>
              <a:t> tables of the database</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2049526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Population submission, we will  interact programmatically ,and in the Trial submission, we will interact with the database using the schema.</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workshop we will be using mock-datasets , with Line and cultivar names from a Diversity fixed foundation set established in 2009.</a:t>
            </a:r>
          </a:p>
          <a:p>
            <a:endParaRPr lang="en-US" baseline="0" dirty="0" smtClean="0"/>
          </a:p>
          <a:p>
            <a:r>
              <a:rPr lang="en-US" baseline="0" dirty="0" smtClean="0"/>
              <a:t>Imagine, you have retrieved some seeds from that set for an experiment.</a:t>
            </a:r>
          </a:p>
          <a:p>
            <a:r>
              <a:rPr lang="en-US" baseline="0" dirty="0" smtClean="0"/>
              <a:t>The mock data on the slide shows that the seed for the experiment has been bulked up at JIC in 2009.</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 mock data has ben bulked in 2010 or at </a:t>
            </a:r>
            <a:r>
              <a:rPr lang="en-US" baseline="0" dirty="0" err="1" smtClean="0"/>
              <a:t>Rothamsted</a:t>
            </a:r>
            <a:r>
              <a:rPr lang="en-US" baseline="0" dirty="0" smtClean="0"/>
              <a:t> or Nottingham in other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account for the </a:t>
            </a:r>
            <a:r>
              <a:rPr lang="en-US" dirty="0" smtClean="0"/>
              <a:t>Genetic drift/</a:t>
            </a:r>
            <a:r>
              <a:rPr lang="en-US" baseline="0" dirty="0" smtClean="0"/>
              <a:t> selection/ cross-pollination/other problems could happen during bulking,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material may not be as “clean” as one thinks. Therefore, the accessions in the BIP are there to record this. Accessions are derived from the </a:t>
            </a:r>
            <a:r>
              <a:rPr lang="en-US" baseline="0" dirty="0" err="1" smtClean="0"/>
              <a:t>Isntitute</a:t>
            </a:r>
            <a:r>
              <a:rPr lang="en-US" baseline="0" dirty="0" smtClean="0"/>
              <a:t> where they have been bulked, the year they have been bulked, and the line name the seed originally came from.</a:t>
            </a:r>
          </a:p>
          <a:p>
            <a:endParaRPr lang="en-US" baseline="0"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9</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submit information about the trial and all the lines, accessions and other metadata from this spreadsheet to all these tables in the database? </a:t>
            </a:r>
          </a:p>
          <a:p>
            <a:r>
              <a:rPr lang="en-US" dirty="0" smtClean="0"/>
              <a:t>For that, we will be using the ruby client.</a:t>
            </a:r>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10</a:t>
            </a:fld>
            <a:endParaRPr lang="en-US"/>
          </a:p>
        </p:txBody>
      </p:sp>
    </p:spTree>
    <p:extLst>
      <p:ext uri="{BB962C8B-B14F-4D97-AF65-F5344CB8AC3E}">
        <p14:creationId xmlns:p14="http://schemas.microsoft.com/office/powerpoint/2010/main" val="1584013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14.emf"/><Relationship Id="rId7"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6.png"/><Relationship Id="rId5" Type="http://schemas.openxmlformats.org/officeDocument/2006/relationships/image" Target="../media/image41.png"/><Relationship Id="rId6" Type="http://schemas.openxmlformats.org/officeDocument/2006/relationships/image" Target="../media/image47.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8.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1.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2.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3.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0.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mailto:bip@earlham.ac.uk"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6" Type="http://schemas.openxmlformats.org/officeDocument/2006/relationships/image" Target="../media/image27.png"/><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24.jpg"/><Relationship Id="rId6" Type="http://schemas.openxmlformats.org/officeDocument/2006/relationships/image" Target="../media/image57.jp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 Type="http://schemas.openxmlformats.org/officeDocument/2006/relationships/slideLayout" Target="../slideLayouts/slideLayout14.xml"/><Relationship Id="rId2"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Annemarie.Eckes@earlham.ac.u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4.emf"/><Relationship Id="rId5"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4.emf"/><Relationship Id="rId5" Type="http://schemas.openxmlformats.org/officeDocument/2006/relationships/image" Target="../media/image34.png"/><Relationship Id="rId6"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4.emf"/><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36.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uploading population and trial scoring data</a:t>
            </a:r>
            <a:endParaRPr lang="en-GB" dirty="0"/>
          </a:p>
        </p:txBody>
      </p:sp>
      <p:sp>
        <p:nvSpPr>
          <p:cNvPr id="4" name="Text Placeholder 3"/>
          <p:cNvSpPr>
            <a:spLocks noGrp="1"/>
          </p:cNvSpPr>
          <p:nvPr>
            <p:ph type="body" sz="quarter" idx="10"/>
          </p:nvPr>
        </p:nvSpPr>
        <p:spPr/>
        <p:txBody>
          <a:bodyPr/>
          <a:lstStyle/>
          <a:p>
            <a:r>
              <a:rPr lang="en-GB" dirty="0" smtClean="0"/>
              <a:t>Annemarie Eckes</a:t>
            </a:r>
            <a:endParaRPr lang="en-GB" dirty="0"/>
          </a:p>
        </p:txBody>
      </p:sp>
      <p:sp>
        <p:nvSpPr>
          <p:cNvPr id="5" name="Text Placeholder 4"/>
          <p:cNvSpPr>
            <a:spLocks noGrp="1"/>
          </p:cNvSpPr>
          <p:nvPr>
            <p:ph type="body" sz="quarter" idx="11"/>
          </p:nvPr>
        </p:nvSpPr>
        <p:spPr/>
        <p:txBody>
          <a:bodyPr/>
          <a:lstStyle/>
          <a:p>
            <a:r>
              <a:rPr lang="en-GB" dirty="0" smtClean="0"/>
              <a:t>Data Curation, Plant Phenotyping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613380"/>
            <a:ext cx="8909071" cy="5688632"/>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0" y="2387088"/>
            <a:ext cx="5021066" cy="3463404"/>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1" y="1410335"/>
            <a:ext cx="4712272" cy="9287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Rectangle 5"/>
          <p:cNvSpPr/>
          <p:nvPr/>
        </p:nvSpPr>
        <p:spPr>
          <a:xfrm>
            <a:off x="6784328" y="770996"/>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89147" y="1851116"/>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6336" y="2340142"/>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20232" y="626980"/>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84025" y="659841"/>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366" y="1404038"/>
            <a:ext cx="1105279" cy="936104"/>
          </a:xfrm>
          <a:prstGeom prst="rect">
            <a:avLst/>
          </a:prstGeom>
        </p:spPr>
      </p:pic>
      <p:cxnSp>
        <p:nvCxnSpPr>
          <p:cNvPr id="25" name="Straight Arrow Connector 24"/>
          <p:cNvCxnSpPr/>
          <p:nvPr/>
        </p:nvCxnSpPr>
        <p:spPr>
          <a:xfrm flipV="1">
            <a:off x="4335462" y="2592170"/>
            <a:ext cx="2520874" cy="44497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832441" y="2387088"/>
            <a:ext cx="3683775" cy="951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914599" y="1821105"/>
            <a:ext cx="609729" cy="3260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539552" y="2739347"/>
            <a:ext cx="6984776" cy="91996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682000" y="1988840"/>
            <a:ext cx="5410280" cy="933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238144" y="2276872"/>
            <a:ext cx="4183854" cy="9653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497995" y="939563"/>
            <a:ext cx="3416604" cy="92611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96196" y="3904386"/>
            <a:ext cx="2808312" cy="646331"/>
          </a:xfrm>
          <a:prstGeom prst="rect">
            <a:avLst/>
          </a:prstGeom>
          <a:noFill/>
        </p:spPr>
        <p:txBody>
          <a:bodyPr wrap="square" rtlCol="0">
            <a:spAutoFit/>
          </a:bodyPr>
          <a:lstStyle/>
          <a:p>
            <a:r>
              <a:rPr lang="en-US" b="1" dirty="0" smtClean="0"/>
              <a:t>Help from the ruby client:</a:t>
            </a:r>
          </a:p>
          <a:p>
            <a:r>
              <a:rPr lang="en-US" b="1" dirty="0" err="1" smtClean="0"/>
              <a:t>Population_submission.rb</a:t>
            </a:r>
            <a:endParaRPr lang="en-US" b="1" dirty="0"/>
          </a:p>
        </p:txBody>
      </p:sp>
      <p:sp>
        <p:nvSpPr>
          <p:cNvPr id="43" name="Right Arrow 42"/>
          <p:cNvSpPr/>
          <p:nvPr/>
        </p:nvSpPr>
        <p:spPr>
          <a:xfrm rot="13956496">
            <a:off x="4928105" y="3258293"/>
            <a:ext cx="750975" cy="58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4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224" y="764704"/>
            <a:ext cx="1455688" cy="19589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224" y="2723680"/>
            <a:ext cx="1455688" cy="202926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4224" y="4752946"/>
            <a:ext cx="1459304" cy="1772398"/>
          </a:xfrm>
          <a:prstGeom prst="rect">
            <a:avLst/>
          </a:prstGeom>
        </p:spPr>
      </p:pic>
      <p:sp>
        <p:nvSpPr>
          <p:cNvPr id="10" name="Right Brace 9"/>
          <p:cNvSpPr/>
          <p:nvPr/>
        </p:nvSpPr>
        <p:spPr>
          <a:xfrm>
            <a:off x="3923928" y="760140"/>
            <a:ext cx="432048" cy="19635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4510888" y="2890181"/>
            <a:ext cx="432048" cy="30243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4275940" y="5986467"/>
            <a:ext cx="432048" cy="424974"/>
          </a:xfrm>
          <a:prstGeom prst="rightBrace">
            <a:avLst>
              <a:gd name="adj1" fmla="val 17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004048" y="1124744"/>
            <a:ext cx="3770288" cy="923330"/>
          </a:xfrm>
          <a:prstGeom prst="rect">
            <a:avLst/>
          </a:prstGeom>
          <a:noFill/>
        </p:spPr>
        <p:txBody>
          <a:bodyPr wrap="square" rtlCol="0">
            <a:spAutoFit/>
          </a:bodyPr>
          <a:lstStyle/>
          <a:p>
            <a:r>
              <a:rPr lang="en-US" dirty="0" smtClean="0"/>
              <a:t>Loads software , “dials into database”, defines </a:t>
            </a:r>
            <a:r>
              <a:rPr lang="en-US" dirty="0" err="1" smtClean="0"/>
              <a:t>urls</a:t>
            </a:r>
            <a:r>
              <a:rPr lang="en-US" dirty="0" smtClean="0"/>
              <a:t>, parameters, error messages</a:t>
            </a:r>
            <a:endParaRPr lang="en-US" dirty="0"/>
          </a:p>
        </p:txBody>
      </p:sp>
      <p:sp>
        <p:nvSpPr>
          <p:cNvPr id="14" name="TextBox 13"/>
          <p:cNvSpPr txBox="1"/>
          <p:nvPr/>
        </p:nvSpPr>
        <p:spPr>
          <a:xfrm>
            <a:off x="4971217" y="2643391"/>
            <a:ext cx="3770288" cy="2031325"/>
          </a:xfrm>
          <a:prstGeom prst="rect">
            <a:avLst/>
          </a:prstGeom>
          <a:noFill/>
        </p:spPr>
        <p:txBody>
          <a:bodyPr wrap="square" rtlCol="0">
            <a:spAutoFit/>
          </a:bodyPr>
          <a:lstStyle/>
          <a:p>
            <a:endParaRPr lang="en-US" dirty="0" smtClean="0"/>
          </a:p>
          <a:p>
            <a:r>
              <a:rPr lang="en-US" dirty="0" smtClean="0"/>
              <a:t>Functions </a:t>
            </a:r>
          </a:p>
          <a:p>
            <a:r>
              <a:rPr lang="en-US" dirty="0" smtClean="0"/>
              <a:t>to fill database tables with content from the .csv –file</a:t>
            </a:r>
          </a:p>
          <a:p>
            <a:r>
              <a:rPr lang="en-US" dirty="0" smtClean="0"/>
              <a:t>-”</a:t>
            </a:r>
            <a:r>
              <a:rPr lang="en-US" dirty="0" err="1" smtClean="0"/>
              <a:t>create_record</a:t>
            </a:r>
            <a:r>
              <a:rPr lang="en-US" dirty="0" smtClean="0"/>
              <a:t>”</a:t>
            </a:r>
          </a:p>
          <a:p>
            <a:r>
              <a:rPr lang="en-US" dirty="0" smtClean="0"/>
              <a:t>plant population, plant lines, plant varieties, plant accessions</a:t>
            </a:r>
          </a:p>
        </p:txBody>
      </p:sp>
      <p:sp>
        <p:nvSpPr>
          <p:cNvPr id="15" name="Right Brace 14"/>
          <p:cNvSpPr/>
          <p:nvPr/>
        </p:nvSpPr>
        <p:spPr>
          <a:xfrm>
            <a:off x="3931184" y="2818231"/>
            <a:ext cx="432048" cy="37071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822943" y="3090384"/>
            <a:ext cx="856838" cy="369332"/>
          </a:xfrm>
          <a:prstGeom prst="rect">
            <a:avLst/>
          </a:prstGeom>
        </p:spPr>
        <p:txBody>
          <a:bodyPr wrap="none">
            <a:spAutoFit/>
          </a:bodyPr>
          <a:lstStyle/>
          <a:p>
            <a:r>
              <a:rPr lang="en-US" dirty="0"/>
              <a:t>“Body”</a:t>
            </a:r>
          </a:p>
        </p:txBody>
      </p:sp>
      <p:sp>
        <p:nvSpPr>
          <p:cNvPr id="17" name="Rectangle 16"/>
          <p:cNvSpPr/>
          <p:nvPr/>
        </p:nvSpPr>
        <p:spPr>
          <a:xfrm>
            <a:off x="758146" y="962308"/>
            <a:ext cx="1074846" cy="369332"/>
          </a:xfrm>
          <a:prstGeom prst="rect">
            <a:avLst/>
          </a:prstGeom>
        </p:spPr>
        <p:txBody>
          <a:bodyPr wrap="none">
            <a:spAutoFit/>
          </a:bodyPr>
          <a:lstStyle/>
          <a:p>
            <a:r>
              <a:rPr lang="en-US"/>
              <a:t>“Header”</a:t>
            </a:r>
            <a:endParaRPr lang="en-US" dirty="0"/>
          </a:p>
        </p:txBody>
      </p:sp>
      <p:sp>
        <p:nvSpPr>
          <p:cNvPr id="19" name="TextBox 18"/>
          <p:cNvSpPr txBox="1"/>
          <p:nvPr/>
        </p:nvSpPr>
        <p:spPr>
          <a:xfrm>
            <a:off x="5052744" y="6042109"/>
            <a:ext cx="3770288" cy="369332"/>
          </a:xfrm>
          <a:prstGeom prst="rect">
            <a:avLst/>
          </a:prstGeom>
          <a:noFill/>
        </p:spPr>
        <p:txBody>
          <a:bodyPr wrap="square" rtlCol="0">
            <a:spAutoFit/>
          </a:bodyPr>
          <a:lstStyle/>
          <a:p>
            <a:r>
              <a:rPr lang="en-US" dirty="0" smtClean="0"/>
              <a:t>call functions</a:t>
            </a:r>
            <a:endParaRPr lang="en-US" dirty="0"/>
          </a:p>
        </p:txBody>
      </p:sp>
      <p:sp>
        <p:nvSpPr>
          <p:cNvPr id="20" name="Rectangle 19"/>
          <p:cNvSpPr/>
          <p:nvPr/>
        </p:nvSpPr>
        <p:spPr>
          <a:xfrm>
            <a:off x="103859" y="5663301"/>
            <a:ext cx="2313775" cy="523220"/>
          </a:xfrm>
          <a:prstGeom prst="rect">
            <a:avLst/>
          </a:prstGeom>
        </p:spPr>
        <p:txBody>
          <a:bodyPr wrap="none">
            <a:spAutoFit/>
          </a:bodyPr>
          <a:lstStyle/>
          <a:p>
            <a:r>
              <a:rPr lang="en-US" sz="1400" b="1" dirty="0" smtClean="0"/>
              <a:t>FILE:</a:t>
            </a:r>
          </a:p>
          <a:p>
            <a:r>
              <a:rPr lang="en-US" sz="1400" b="1" dirty="0" smtClean="0"/>
              <a:t>2_Population_submission.rb</a:t>
            </a:r>
            <a:endParaRPr lang="en-US" sz="1400" b="1" dirty="0"/>
          </a:p>
        </p:txBody>
      </p:sp>
    </p:spTree>
    <p:extLst>
      <p:ext uri="{BB962C8B-B14F-4D97-AF65-F5344CB8AC3E}">
        <p14:creationId xmlns:p14="http://schemas.microsoft.com/office/powerpoint/2010/main" val="1072223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-defining input columns from your CSV</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30451"/>
          <a:stretch/>
        </p:blipFill>
        <p:spPr>
          <a:xfrm>
            <a:off x="5148064" y="1124744"/>
            <a:ext cx="3744416" cy="459143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991" y="1978252"/>
            <a:ext cx="4181685" cy="28844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065" y="1124744"/>
            <a:ext cx="3744416" cy="4591436"/>
          </a:xfrm>
          <a:prstGeom prst="rect">
            <a:avLst/>
          </a:prstGeom>
        </p:spPr>
      </p:pic>
      <p:cxnSp>
        <p:nvCxnSpPr>
          <p:cNvPr id="13" name="Straight Arrow Connector 12"/>
          <p:cNvCxnSpPr/>
          <p:nvPr/>
        </p:nvCxnSpPr>
        <p:spPr>
          <a:xfrm>
            <a:off x="755576" y="2276872"/>
            <a:ext cx="4454338" cy="208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619672" y="2276872"/>
            <a:ext cx="3528391" cy="2377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81910" y="2267744"/>
            <a:ext cx="2938162" cy="259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-run the script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11" name="Content Placeholder 2"/>
          <p:cNvSpPr>
            <a:spLocks noGrp="1"/>
          </p:cNvSpPr>
          <p:nvPr>
            <p:ph idx="1"/>
          </p:nvPr>
        </p:nvSpPr>
        <p:spPr>
          <a:xfrm>
            <a:off x="323528" y="1347788"/>
            <a:ext cx="8630616" cy="2088232"/>
          </a:xfrm>
        </p:spPr>
        <p:txBody>
          <a:bodyPr/>
          <a:lstStyle/>
          <a:p>
            <a:r>
              <a:rPr lang="en-US" dirty="0" smtClean="0"/>
              <a:t>Retrieve API (key) – look in manual for how to find it</a:t>
            </a:r>
          </a:p>
          <a:p>
            <a:r>
              <a:rPr lang="en-US" dirty="0" smtClean="0"/>
              <a:t>Run the script:</a:t>
            </a:r>
          </a:p>
          <a:p>
            <a:r>
              <a:rPr lang="en-US" dirty="0"/>
              <a:t>ruby </a:t>
            </a:r>
            <a:r>
              <a:rPr lang="en-US" dirty="0" err="1"/>
              <a:t>population_submission.rb</a:t>
            </a:r>
            <a:r>
              <a:rPr lang="en-US" dirty="0"/>
              <a:t>  &lt;</a:t>
            </a:r>
            <a:r>
              <a:rPr lang="en-US" dirty="0" err="1"/>
              <a:t>your_input_file.csv</a:t>
            </a:r>
            <a:r>
              <a:rPr lang="en-US" dirty="0"/>
              <a:t>&gt;  &lt;</a:t>
            </a:r>
            <a:r>
              <a:rPr lang="en-US" dirty="0" err="1"/>
              <a:t>your_api_key</a:t>
            </a:r>
            <a:r>
              <a:rPr lang="en-US" dirty="0" smtClean="0"/>
              <a:t>&gt;</a:t>
            </a:r>
          </a:p>
          <a:p>
            <a:endParaRPr lang="en-US" dirty="0" smtClean="0"/>
          </a:p>
          <a:p>
            <a:r>
              <a:rPr lang="en-US" dirty="0" smtClean="0"/>
              <a:t>Ruby </a:t>
            </a:r>
            <a:r>
              <a:rPr lang="en-US" dirty="0" err="1" smtClean="0"/>
              <a:t>population_submission.rb</a:t>
            </a:r>
            <a:r>
              <a:rPr lang="en-US" dirty="0" smtClean="0"/>
              <a:t>  1_BnaDFFS  aslsb4js4k1ls04g1lkjiu131409sglkh1394k  </a:t>
            </a:r>
            <a:endParaRPr lang="en-US" dirty="0"/>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753" y="1347788"/>
            <a:ext cx="4455349" cy="4277531"/>
          </a:xfrm>
          <a:prstGeom prst="rect">
            <a:avLst/>
          </a:prstGeom>
        </p:spPr>
      </p:pic>
    </p:spTree>
    <p:extLst>
      <p:ext uri="{BB962C8B-B14F-4D97-AF65-F5344CB8AC3E}">
        <p14:creationId xmlns:p14="http://schemas.microsoft.com/office/powerpoint/2010/main" val="18983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 - extension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5" name="Rectangle 4"/>
          <p:cNvSpPr/>
          <p:nvPr/>
        </p:nvSpPr>
        <p:spPr>
          <a:xfrm>
            <a:off x="6424432" y="5517232"/>
            <a:ext cx="2860463" cy="369332"/>
          </a:xfrm>
          <a:prstGeom prst="rect">
            <a:avLst/>
          </a:prstGeom>
        </p:spPr>
        <p:txBody>
          <a:bodyPr wrap="none">
            <a:spAutoFit/>
          </a:bodyPr>
          <a:lstStyle/>
          <a:p>
            <a:r>
              <a:rPr lang="en-US" dirty="0" smtClean="0"/>
              <a:t>FILE</a:t>
            </a:r>
            <a:r>
              <a:rPr lang="en-US" smtClean="0"/>
              <a:t>: </a:t>
            </a:r>
            <a:r>
              <a:rPr lang="en-US"/>
              <a:t>1b_BnaDFFS_genstatus</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370" y="1609312"/>
            <a:ext cx="5945506" cy="3534149"/>
          </a:xfrm>
          <a:prstGeom prst="rect">
            <a:avLst/>
          </a:prstGeom>
        </p:spPr>
      </p:pic>
      <p:sp>
        <p:nvSpPr>
          <p:cNvPr id="9" name="Content Placeholder 3"/>
          <p:cNvSpPr>
            <a:spLocks noGrp="1"/>
          </p:cNvSpPr>
          <p:nvPr>
            <p:ph idx="10"/>
          </p:nvPr>
        </p:nvSpPr>
        <p:spPr>
          <a:xfrm>
            <a:off x="-36512" y="1734518"/>
            <a:ext cx="3384376" cy="3896883"/>
          </a:xfrm>
        </p:spPr>
        <p:txBody>
          <a:bodyPr>
            <a:normAutofit/>
          </a:bodyPr>
          <a:lstStyle/>
          <a:p>
            <a:pPr marL="342900" indent="-342900">
              <a:buFont typeface="Arial" charset="0"/>
              <a:buChar char="•"/>
            </a:pPr>
            <a:r>
              <a:rPr lang="en-GB" sz="2000" dirty="0" smtClean="0"/>
              <a:t>More metadata about the population</a:t>
            </a:r>
          </a:p>
          <a:p>
            <a:pPr marL="342900" indent="-342900">
              <a:buFont typeface="Arial" charset="0"/>
              <a:buChar char="•"/>
            </a:pPr>
            <a:r>
              <a:rPr lang="en-GB" sz="2000" dirty="0" smtClean="0"/>
              <a:t>Alter ruby client accordingly</a:t>
            </a:r>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r>
              <a:rPr lang="en-GB" sz="2000" dirty="0" smtClean="0"/>
              <a:t>Open </a:t>
            </a:r>
            <a:r>
              <a:rPr lang="en-GB" sz="1500" dirty="0" smtClean="0"/>
              <a:t>2_population_submission.rb</a:t>
            </a:r>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45" y="3284587"/>
            <a:ext cx="2185726" cy="12227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883" y="1715351"/>
            <a:ext cx="4670924" cy="3322069"/>
          </a:xfrm>
          <a:prstGeom prst="rect">
            <a:avLst/>
          </a:prstGeom>
        </p:spPr>
      </p:pic>
      <p:sp>
        <p:nvSpPr>
          <p:cNvPr id="12" name="Rectangle 11"/>
          <p:cNvSpPr/>
          <p:nvPr/>
        </p:nvSpPr>
        <p:spPr>
          <a:xfrm>
            <a:off x="3250370" y="3284587"/>
            <a:ext cx="725434" cy="288032"/>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4067944" y="1988840"/>
            <a:ext cx="4032448" cy="136815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907704" y="3861048"/>
            <a:ext cx="62258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3218447" y="1364723"/>
            <a:ext cx="6213668" cy="4152509"/>
          </a:xfrm>
        </p:spPr>
      </p:pic>
    </p:spTree>
    <p:extLst>
      <p:ext uri="{BB962C8B-B14F-4D97-AF65-F5344CB8AC3E}">
        <p14:creationId xmlns:p14="http://schemas.microsoft.com/office/powerpoint/2010/main" val="99532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8" name="Content Placeholder 3"/>
          <p:cNvSpPr>
            <a:spLocks noGrp="1"/>
          </p:cNvSpPr>
          <p:nvPr>
            <p:ph idx="10"/>
          </p:nvPr>
        </p:nvSpPr>
        <p:spPr>
          <a:xfrm>
            <a:off x="405880" y="1594362"/>
            <a:ext cx="7046440" cy="3896883"/>
          </a:xfrm>
        </p:spPr>
        <p:txBody>
          <a:bodyPr>
            <a:normAutofit/>
          </a:bodyPr>
          <a:lstStyle/>
          <a:p>
            <a:pPr marL="342900" indent="-342900">
              <a:buFont typeface="Arial" charset="0"/>
              <a:buChar char="•"/>
            </a:pPr>
            <a:r>
              <a:rPr lang="en-GB" dirty="0" smtClean="0"/>
              <a:t>Open 2_population_submission.rb</a:t>
            </a:r>
          </a:p>
          <a:p>
            <a:pPr marL="342900" indent="-342900">
              <a:buFont typeface="Arial" charset="0"/>
              <a:buChar char="•"/>
            </a:pPr>
            <a:r>
              <a:rPr lang="en-GB" dirty="0" smtClean="0"/>
              <a:t>See instructions in the manual</a:t>
            </a:r>
          </a:p>
          <a:p>
            <a:pPr marL="1085850" lvl="1" indent="-342900">
              <a:buFont typeface="Arial" charset="0"/>
              <a:buChar char="•"/>
            </a:pPr>
            <a:r>
              <a:rPr lang="en-GB" dirty="0" smtClean="0"/>
              <a:t>Add variable GENETIC_STATUS</a:t>
            </a:r>
          </a:p>
          <a:p>
            <a:pPr marL="1085850" lvl="1" indent="-342900">
              <a:buFont typeface="Arial" charset="0"/>
              <a:buChar char="•"/>
            </a:pPr>
            <a:r>
              <a:rPr lang="en-GB" dirty="0"/>
              <a:t>m</a:t>
            </a:r>
            <a:r>
              <a:rPr lang="en-GB" dirty="0" smtClean="0"/>
              <a:t>odify function </a:t>
            </a:r>
            <a:r>
              <a:rPr lang="en-GB" dirty="0" err="1" smtClean="0"/>
              <a:t>create_plant_line</a:t>
            </a:r>
            <a:endParaRPr lang="en-GB" dirty="0" smtClean="0"/>
          </a:p>
          <a:p>
            <a:pPr marL="1085850" lvl="1" indent="-342900">
              <a:buFont typeface="Arial" charset="0"/>
              <a:buChar char="•"/>
            </a:pPr>
            <a:r>
              <a:rPr lang="en-GB" dirty="0" smtClean="0"/>
              <a:t>Add row[GENETIC_STATUS] to where function is called</a:t>
            </a:r>
          </a:p>
        </p:txBody>
      </p:sp>
    </p:spTree>
    <p:extLst>
      <p:ext uri="{BB962C8B-B14F-4D97-AF65-F5344CB8AC3E}">
        <p14:creationId xmlns:p14="http://schemas.microsoft.com/office/powerpoint/2010/main" val="17894498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880" y="260648"/>
            <a:ext cx="8352928" cy="1143000"/>
          </a:xfrm>
        </p:spPr>
        <p:txBody>
          <a:bodyPr/>
          <a:lstStyle/>
          <a:p>
            <a:r>
              <a:rPr lang="en-GB" dirty="0" smtClean="0"/>
              <a:t>Population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Content Placeholder 3"/>
          <p:cNvSpPr>
            <a:spLocks noGrp="1"/>
          </p:cNvSpPr>
          <p:nvPr>
            <p:ph idx="10"/>
          </p:nvPr>
        </p:nvSpPr>
        <p:spPr>
          <a:xfrm>
            <a:off x="395536" y="1196752"/>
            <a:ext cx="8352928" cy="1080120"/>
          </a:xfrm>
        </p:spPr>
        <p:txBody>
          <a:bodyPr>
            <a:normAutofit fontScale="92500" lnSpcReduction="10000"/>
          </a:bodyPr>
          <a:lstStyle/>
          <a:p>
            <a:r>
              <a:rPr lang="en-GB" dirty="0" smtClean="0"/>
              <a:t>Successful submission of a population, altering the ruby client to add submission of the ‘genetic status’ information.</a:t>
            </a:r>
          </a:p>
          <a:p>
            <a:r>
              <a:rPr lang="en-GB" dirty="0" smtClean="0"/>
              <a:t>Its display in the BIP:</a:t>
            </a:r>
            <a:endParaRPr lang="en-GB"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888" y="2492896"/>
            <a:ext cx="6156176" cy="2920852"/>
          </a:xfrm>
          <a:prstGeom prst="rect">
            <a:avLst/>
          </a:prstGeom>
        </p:spPr>
      </p:pic>
    </p:spTree>
    <p:extLst>
      <p:ext uri="{BB962C8B-B14F-4D97-AF65-F5344CB8AC3E}">
        <p14:creationId xmlns:p14="http://schemas.microsoft.com/office/powerpoint/2010/main" val="2020417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data submission </a:t>
            </a:r>
            <a:endParaRPr lang="en-GB" dirty="0"/>
          </a:p>
        </p:txBody>
      </p:sp>
      <p:sp>
        <p:nvSpPr>
          <p:cNvPr id="4" name="Content Placeholder 3"/>
          <p:cNvSpPr>
            <a:spLocks noGrp="1"/>
          </p:cNvSpPr>
          <p:nvPr>
            <p:ph idx="10"/>
          </p:nvPr>
        </p:nvSpPr>
        <p:spPr>
          <a:xfrm>
            <a:off x="179512" y="1308110"/>
            <a:ext cx="4176464" cy="3896883"/>
          </a:xfrm>
        </p:spPr>
        <p:txBody>
          <a:bodyPr>
            <a:normAutofit lnSpcReduction="10000"/>
          </a:bodyPr>
          <a:lstStyle/>
          <a:p>
            <a:pPr marL="342900" indent="-342900">
              <a:buFont typeface="Arial" charset="0"/>
              <a:buChar char="•"/>
            </a:pPr>
            <a:r>
              <a:rPr lang="en-GB" dirty="0" smtClean="0"/>
              <a:t>22 lines</a:t>
            </a:r>
          </a:p>
          <a:p>
            <a:pPr marL="342900" indent="-342900">
              <a:buFont typeface="Arial" charset="0"/>
              <a:buChar char="•"/>
            </a:pPr>
            <a:r>
              <a:rPr lang="en-GB" dirty="0" smtClean="0"/>
              <a:t>2 </a:t>
            </a:r>
            <a:r>
              <a:rPr lang="en-GB" dirty="0" err="1" smtClean="0"/>
              <a:t>polytunnels</a:t>
            </a:r>
            <a:r>
              <a:rPr lang="en-GB" dirty="0" smtClean="0"/>
              <a:t>, 3 reps, sub-blocks, pots</a:t>
            </a:r>
          </a:p>
          <a:p>
            <a:pPr marL="342900" indent="-342900">
              <a:buFont typeface="Arial" charset="0"/>
              <a:buChar char="•"/>
            </a:pPr>
            <a:r>
              <a:rPr lang="en-GB" dirty="0" smtClean="0"/>
              <a:t>Morphological and biochemical traits measured</a:t>
            </a:r>
          </a:p>
          <a:p>
            <a:pPr marL="342900" indent="-342900">
              <a:buFont typeface="Arial" charset="0"/>
              <a:buChar char="•"/>
            </a:pPr>
            <a:r>
              <a:rPr lang="en-GB" dirty="0" smtClean="0"/>
              <a:t>(each group of 2 has a trial data sheet each to work with)</a:t>
            </a:r>
          </a:p>
          <a:p>
            <a:pPr marL="342900" indent="-342900">
              <a:buFont typeface="Arial" charset="0"/>
              <a:buChar char="•"/>
            </a:pPr>
            <a:r>
              <a:rPr lang="en-GB" dirty="0" smtClean="0"/>
              <a:t>Submit 3 trait measurements/trial sheet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613" y="1628800"/>
            <a:ext cx="4795559" cy="3020504"/>
          </a:xfrm>
          <a:prstGeom prst="rect">
            <a:avLst/>
          </a:prstGeom>
        </p:spPr>
      </p:pic>
      <p:sp>
        <p:nvSpPr>
          <p:cNvPr id="6" name="TextBox 5"/>
          <p:cNvSpPr txBox="1"/>
          <p:nvPr/>
        </p:nvSpPr>
        <p:spPr>
          <a:xfrm>
            <a:off x="7070794" y="4649304"/>
            <a:ext cx="1890261" cy="461665"/>
          </a:xfrm>
          <a:prstGeom prst="rect">
            <a:avLst/>
          </a:prstGeom>
          <a:noFill/>
        </p:spPr>
        <p:txBody>
          <a:bodyPr wrap="none" rtlCol="0">
            <a:spAutoFit/>
          </a:bodyPr>
          <a:lstStyle/>
          <a:p>
            <a:r>
              <a:rPr lang="en-US" sz="1200" dirty="0" smtClean="0"/>
              <a:t>Files 3_Trial_data_biochem</a:t>
            </a:r>
          </a:p>
          <a:p>
            <a:r>
              <a:rPr lang="en-US" sz="1200" dirty="0" smtClean="0"/>
              <a:t>         3_Trial_data_morph</a:t>
            </a:r>
            <a:endParaRPr lang="en-US" sz="1200" dirty="0"/>
          </a:p>
        </p:txBody>
      </p:sp>
    </p:spTree>
    <p:extLst>
      <p:ext uri="{BB962C8B-B14F-4D97-AF65-F5344CB8AC3E}">
        <p14:creationId xmlns:p14="http://schemas.microsoft.com/office/powerpoint/2010/main" val="880232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Trial data submission 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554" y="1939088"/>
            <a:ext cx="4980843" cy="2786500"/>
          </a:xfrm>
          <a:prstGeom prst="rect">
            <a:avLst/>
          </a:prstGeom>
        </p:spPr>
      </p:pic>
      <p:sp>
        <p:nvSpPr>
          <p:cNvPr id="9" name="Rectangle 8"/>
          <p:cNvSpPr/>
          <p:nvPr/>
        </p:nvSpPr>
        <p:spPr>
          <a:xfrm>
            <a:off x="3635896" y="3332338"/>
            <a:ext cx="1440160"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4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on the submission process and the workshop is welcome!</a:t>
            </a:r>
            <a:endParaRPr lang="en-US" dirty="0"/>
          </a:p>
        </p:txBody>
      </p:sp>
      <p:sp>
        <p:nvSpPr>
          <p:cNvPr id="3" name="Content Placeholder 2"/>
          <p:cNvSpPr>
            <a:spLocks noGrp="1"/>
          </p:cNvSpPr>
          <p:nvPr>
            <p:ph idx="1"/>
          </p:nvPr>
        </p:nvSpPr>
        <p:spPr/>
        <p:txBody>
          <a:bodyPr/>
          <a:lstStyle/>
          <a:p>
            <a:r>
              <a:rPr lang="en-US" dirty="0" smtClean="0"/>
              <a:t>Follow the BIP on Twitter: @</a:t>
            </a:r>
            <a:r>
              <a:rPr lang="en-US" dirty="0" err="1" smtClean="0"/>
              <a:t>BrassicaP</a:t>
            </a:r>
            <a:endParaRPr lang="en-US" dirty="0"/>
          </a:p>
        </p:txBody>
      </p:sp>
      <p:sp>
        <p:nvSpPr>
          <p:cNvPr id="4" name="Content Placeholder 3"/>
          <p:cNvSpPr>
            <a:spLocks noGrp="1"/>
          </p:cNvSpPr>
          <p:nvPr>
            <p:ph idx="10"/>
          </p:nvPr>
        </p:nvSpPr>
        <p:spPr/>
        <p:txBody>
          <a:bodyPr/>
          <a:lstStyle/>
          <a:p>
            <a:r>
              <a:rPr lang="en-US" dirty="0" smtClean="0"/>
              <a:t>Please send me an email to </a:t>
            </a:r>
            <a:r>
              <a:rPr lang="en-US" dirty="0" smtClean="0">
                <a:hlinkClick r:id="rId2"/>
              </a:rPr>
              <a:t>bip@earlham.ac.uk</a:t>
            </a:r>
            <a:endParaRPr lang="en-US" dirty="0" smtClean="0"/>
          </a:p>
          <a:p>
            <a:r>
              <a:rPr lang="en-US" dirty="0" smtClean="0"/>
              <a:t>Or talk to me after the workshop</a:t>
            </a:r>
          </a:p>
          <a:p>
            <a:endParaRPr lang="en-US" dirty="0" smtClean="0"/>
          </a:p>
        </p:txBody>
      </p:sp>
      <p:sp>
        <p:nvSpPr>
          <p:cNvPr id="5" name="Content Placeholder 3"/>
          <p:cNvSpPr txBox="1">
            <a:spLocks/>
          </p:cNvSpPr>
          <p:nvPr/>
        </p:nvSpPr>
        <p:spPr>
          <a:xfrm>
            <a:off x="395536" y="3671900"/>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smtClean="0"/>
              <a:t>Thank you for attending!</a:t>
            </a:r>
          </a:p>
          <a:p>
            <a:endParaRPr lang="en-US" dirty="0" smtClean="0"/>
          </a:p>
        </p:txBody>
      </p:sp>
    </p:spTree>
    <p:extLst>
      <p:ext uri="{BB962C8B-B14F-4D97-AF65-F5344CB8AC3E}">
        <p14:creationId xmlns:p14="http://schemas.microsoft.com/office/powerpoint/2010/main" val="243808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888" y="4614191"/>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080922" y="3393100"/>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35" y="4755849"/>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960" y="4438335"/>
            <a:ext cx="1767957" cy="550337"/>
          </a:xfrm>
          <a:prstGeom prst="rect">
            <a:avLst/>
          </a:prstGeom>
        </p:spPr>
      </p:pic>
      <p:sp>
        <p:nvSpPr>
          <p:cNvPr id="16" name="Rectangle 15"/>
          <p:cNvSpPr/>
          <p:nvPr/>
        </p:nvSpPr>
        <p:spPr>
          <a:xfrm>
            <a:off x="-32336" y="4302839"/>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804" y="2952659"/>
            <a:ext cx="1514387" cy="577467"/>
          </a:xfrm>
          <a:prstGeom prst="rect">
            <a:avLst/>
          </a:prstGeom>
        </p:spPr>
      </p:pic>
      <p:cxnSp>
        <p:nvCxnSpPr>
          <p:cNvPr id="18" name="Straight Arrow Connector 17"/>
          <p:cNvCxnSpPr/>
          <p:nvPr/>
        </p:nvCxnSpPr>
        <p:spPr>
          <a:xfrm flipH="1">
            <a:off x="5699348" y="3619075"/>
            <a:ext cx="382624" cy="422964"/>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52100"/>
            <a:ext cx="1483759" cy="1260546"/>
          </a:xfrm>
          <a:prstGeom prst="rect">
            <a:avLst/>
          </a:prstGeom>
        </p:spPr>
      </p:pic>
      <p:sp>
        <p:nvSpPr>
          <p:cNvPr id="20" name="Rectangle 19"/>
          <p:cNvSpPr/>
          <p:nvPr/>
        </p:nvSpPr>
        <p:spPr>
          <a:xfrm>
            <a:off x="5662402" y="2731768"/>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50515" y="5383796"/>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61101"/>
            <a:ext cx="603329" cy="569375"/>
          </a:xfrm>
          <a:prstGeom prst="rect">
            <a:avLst/>
          </a:prstGeom>
        </p:spPr>
      </p:pic>
      <p:pic>
        <p:nvPicPr>
          <p:cNvPr id="5" name="Picture 4"/>
          <p:cNvPicPr>
            <a:picLocks noChangeAspect="1"/>
          </p:cNvPicPr>
          <p:nvPr/>
        </p:nvPicPr>
        <p:blipFill>
          <a:blip r:embed="rId14"/>
          <a:stretch>
            <a:fillRect/>
          </a:stretch>
        </p:blipFill>
        <p:spPr>
          <a:xfrm>
            <a:off x="3649864" y="2530668"/>
            <a:ext cx="618883" cy="764321"/>
          </a:xfrm>
          <a:prstGeom prst="rect">
            <a:avLst/>
          </a:prstGeom>
        </p:spPr>
      </p:pic>
      <p:cxnSp>
        <p:nvCxnSpPr>
          <p:cNvPr id="24" name="Straight Arrow Connector 23"/>
          <p:cNvCxnSpPr/>
          <p:nvPr/>
        </p:nvCxnSpPr>
        <p:spPr>
          <a:xfrm flipH="1">
            <a:off x="3100868" y="3021133"/>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44333" y="4694963"/>
            <a:ext cx="820137" cy="2859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326142"/>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209337"/>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5772" y="5614639"/>
            <a:ext cx="1514123" cy="476857"/>
          </a:xfrm>
          <a:prstGeom prst="rect">
            <a:avLst/>
          </a:prstGeom>
        </p:spPr>
      </p:pic>
      <p:cxnSp>
        <p:nvCxnSpPr>
          <p:cNvPr id="32" name="Straight Arrow Connector 31"/>
          <p:cNvCxnSpPr/>
          <p:nvPr/>
        </p:nvCxnSpPr>
        <p:spPr>
          <a:xfrm flipH="1">
            <a:off x="3904610" y="5134526"/>
            <a:ext cx="677734" cy="6075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580420" y="5158896"/>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54753" y="5828670"/>
            <a:ext cx="1179358" cy="303774"/>
          </a:xfrm>
          <a:prstGeom prst="rect">
            <a:avLst/>
          </a:prstGeom>
          <a:ln w="38100">
            <a:solidFill>
              <a:srgbClr val="C00000"/>
            </a:solidFill>
          </a:ln>
        </p:spPr>
      </p:pic>
    </p:spTree>
    <p:extLst>
      <p:ext uri="{BB962C8B-B14F-4D97-AF65-F5344CB8AC3E}">
        <p14:creationId xmlns:p14="http://schemas.microsoft.com/office/powerpoint/2010/main" val="18562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P spid="20" grpId="1" animBg="1"/>
      <p:bldP spid="28" grpId="1" animBg="1"/>
      <p:bldP spid="30" grpId="1" animBg="1"/>
      <p:bldP spid="3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350" y="3140968"/>
            <a:ext cx="6337300" cy="1008112"/>
          </a:xfrm>
        </p:spPr>
        <p:txBody>
          <a:bodyPr/>
          <a:lstStyle/>
          <a:p>
            <a:r>
              <a:rPr lang="en-GB" dirty="0" smtClean="0"/>
              <a:t>Acknowledgements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792" y="514425"/>
            <a:ext cx="1689689" cy="447008"/>
          </a:xfrm>
          <a:prstGeom prst="rect">
            <a:avLst/>
          </a:prstGeom>
        </p:spPr>
      </p:pic>
      <p:sp>
        <p:nvSpPr>
          <p:cNvPr id="4" name="TextBox 3"/>
          <p:cNvSpPr txBox="1"/>
          <p:nvPr/>
        </p:nvSpPr>
        <p:spPr>
          <a:xfrm>
            <a:off x="2441513" y="1003737"/>
            <a:ext cx="3062251" cy="1200329"/>
          </a:xfrm>
          <a:prstGeom prst="rect">
            <a:avLst/>
          </a:prstGeom>
          <a:noFill/>
        </p:spPr>
        <p:txBody>
          <a:bodyPr wrap="square" rtlCol="0">
            <a:spAutoFit/>
          </a:bodyPr>
          <a:lstStyle/>
          <a:p>
            <a:pPr lvl="0"/>
            <a:r>
              <a:rPr lang="en-GB" dirty="0" smtClean="0">
                <a:solidFill>
                  <a:srgbClr val="000080"/>
                </a:solidFill>
              </a:rPr>
              <a:t>Tomasz </a:t>
            </a:r>
            <a:r>
              <a:rPr lang="en-GB" dirty="0" err="1" smtClean="0">
                <a:solidFill>
                  <a:srgbClr val="000080"/>
                </a:solidFill>
              </a:rPr>
              <a:t>Gubała</a:t>
            </a:r>
            <a:endParaRPr lang="en-GB"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sp>
        <p:nvSpPr>
          <p:cNvPr id="5" name="Rectangle 4"/>
          <p:cNvSpPr/>
          <p:nvPr/>
        </p:nvSpPr>
        <p:spPr>
          <a:xfrm>
            <a:off x="2441513" y="2081258"/>
            <a:ext cx="2545762"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a:solidFill>
                  <a:srgbClr val="000080"/>
                </a:solidFill>
              </a:rPr>
              <a:t>, </a:t>
            </a:r>
            <a:r>
              <a:rPr lang="en-GB" dirty="0" err="1">
                <a:solidFill>
                  <a:srgbClr val="000080"/>
                </a:solidFill>
              </a:rPr>
              <a:t>TransPlant</a:t>
            </a:r>
            <a:r>
              <a:rPr lang="en-GB" dirty="0">
                <a:solidFill>
                  <a:srgbClr val="000080"/>
                </a:solidFill>
              </a:rPr>
              <a:t> </a:t>
            </a:r>
          </a:p>
        </p:txBody>
      </p:sp>
      <p:pic>
        <p:nvPicPr>
          <p:cNvPr id="6" name="Picture 5"/>
          <p:cNvPicPr>
            <a:picLocks noChangeAspect="1" noChangeArrowheads="1"/>
          </p:cNvPicPr>
          <p:nvPr/>
        </p:nvPicPr>
        <p:blipFill>
          <a:blip r:embed="rId3"/>
          <a:srcRect/>
          <a:stretch>
            <a:fillRect/>
          </a:stretch>
        </p:blipFill>
        <p:spPr bwMode="auto">
          <a:xfrm>
            <a:off x="174535" y="1124094"/>
            <a:ext cx="671263" cy="863875"/>
          </a:xfrm>
          <a:prstGeom prst="rect">
            <a:avLst/>
          </a:prstGeom>
          <a:noFill/>
          <a:ln w="9525">
            <a:noFill/>
            <a:round/>
            <a:headEnd/>
            <a:tailEnd/>
          </a:ln>
          <a:effectLst/>
        </p:spPr>
      </p:pic>
      <p:sp>
        <p:nvSpPr>
          <p:cNvPr id="7" name="Rectangle 6"/>
          <p:cNvSpPr/>
          <p:nvPr/>
        </p:nvSpPr>
        <p:spPr>
          <a:xfrm>
            <a:off x="107504" y="2047631"/>
            <a:ext cx="4572000" cy="1200329"/>
          </a:xfrm>
          <a:prstGeom prst="rect">
            <a:avLst/>
          </a:prstGeom>
        </p:spPr>
        <p:txBody>
          <a:bodyPr>
            <a:spAutoFit/>
          </a:bodyPr>
          <a:lstStyle/>
          <a:p>
            <a:pPr lvl="0"/>
            <a:r>
              <a:rPr lang="en-GB" dirty="0">
                <a:solidFill>
                  <a:srgbClr val="000080"/>
                </a:solidFill>
              </a:rPr>
              <a:t>Ambrose </a:t>
            </a:r>
            <a:r>
              <a:rPr lang="en-GB" dirty="0" err="1">
                <a:solidFill>
                  <a:srgbClr val="000080"/>
                </a:solidFill>
              </a:rPr>
              <a:t>Andongabo</a:t>
            </a:r>
            <a:endParaRPr lang="en-GB" dirty="0">
              <a:solidFill>
                <a:srgbClr val="000080"/>
              </a:solidFill>
            </a:endParaRPr>
          </a:p>
          <a:p>
            <a:pPr lvl="0"/>
            <a:r>
              <a:rPr lang="en-GB" dirty="0">
                <a:solidFill>
                  <a:srgbClr val="000080"/>
                </a:solidFill>
              </a:rPr>
              <a:t>Pierre Carrion</a:t>
            </a:r>
          </a:p>
          <a:p>
            <a:pPr lvl="0"/>
            <a:r>
              <a:rPr lang="en-GB" dirty="0" err="1">
                <a:solidFill>
                  <a:srgbClr val="000080"/>
                </a:solidFill>
              </a:rPr>
              <a:t>Keywan</a:t>
            </a:r>
            <a:r>
              <a:rPr lang="en-GB" dirty="0">
                <a:solidFill>
                  <a:srgbClr val="000080"/>
                </a:solidFill>
              </a:rPr>
              <a:t> </a:t>
            </a:r>
            <a:r>
              <a:rPr lang="en-GB" dirty="0" err="1">
                <a:solidFill>
                  <a:srgbClr val="000080"/>
                </a:solidFill>
              </a:rPr>
              <a:t>Hassani</a:t>
            </a:r>
            <a:r>
              <a:rPr lang="en-GB" dirty="0">
                <a:solidFill>
                  <a:srgbClr val="000080"/>
                </a:solidFill>
              </a:rPr>
              <a:t>-Pak</a:t>
            </a:r>
          </a:p>
          <a:p>
            <a:pPr lvl="0"/>
            <a:r>
              <a:rPr lang="en-GB" dirty="0">
                <a:solidFill>
                  <a:srgbClr val="000080"/>
                </a:solidFill>
              </a:rPr>
              <a:t>Chris Rawlings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66208"/>
            <a:ext cx="2430285" cy="970426"/>
          </a:xfrm>
          <a:prstGeom prst="rect">
            <a:avLst/>
          </a:prstGeom>
        </p:spPr>
      </p:pic>
      <p:sp>
        <p:nvSpPr>
          <p:cNvPr id="9" name="Rectangle 8"/>
          <p:cNvSpPr/>
          <p:nvPr/>
        </p:nvSpPr>
        <p:spPr>
          <a:xfrm>
            <a:off x="46890" y="3713251"/>
            <a:ext cx="1390317" cy="369332"/>
          </a:xfrm>
          <a:prstGeom prst="rect">
            <a:avLst/>
          </a:prstGeom>
        </p:spPr>
        <p:txBody>
          <a:bodyPr wrap="none">
            <a:spAutoFit/>
          </a:bodyPr>
          <a:lstStyle/>
          <a:p>
            <a:pPr lvl="0"/>
            <a:r>
              <a:rPr lang="en-GB" dirty="0">
                <a:solidFill>
                  <a:srgbClr val="000080"/>
                </a:solidFill>
              </a:rPr>
              <a:t>Graham King</a:t>
            </a:r>
          </a:p>
        </p:txBody>
      </p:sp>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25" y="6019547"/>
            <a:ext cx="620382" cy="5854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54" y="5686146"/>
            <a:ext cx="2648334" cy="1063176"/>
          </a:xfrm>
          <a:prstGeom prst="rect">
            <a:avLst/>
          </a:prstGeom>
        </p:spPr>
      </p:pic>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8749" y="4669099"/>
            <a:ext cx="1377922" cy="877559"/>
          </a:xfrm>
          <a:prstGeom prst="rect">
            <a:avLst/>
          </a:prstGeom>
        </p:spPr>
      </p:pic>
      <p:sp>
        <p:nvSpPr>
          <p:cNvPr id="15" name="Rectangle 14"/>
          <p:cNvSpPr/>
          <p:nvPr/>
        </p:nvSpPr>
        <p:spPr>
          <a:xfrm>
            <a:off x="5046218" y="741696"/>
            <a:ext cx="4572000" cy="1477328"/>
          </a:xfrm>
          <a:prstGeom prst="rect">
            <a:avLst/>
          </a:prstGeom>
        </p:spPr>
        <p:txBody>
          <a:bodyPr>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err="1">
                <a:solidFill>
                  <a:srgbClr val="000080"/>
                </a:solidFill>
              </a:rPr>
              <a:t>Wiktor</a:t>
            </a:r>
            <a:r>
              <a:rPr lang="en-GB" dirty="0">
                <a:solidFill>
                  <a:srgbClr val="000080"/>
                </a:solidFill>
              </a:rPr>
              <a:t> </a:t>
            </a:r>
            <a:r>
              <a:rPr lang="en-GB" dirty="0" err="1">
                <a:solidFill>
                  <a:srgbClr val="000080"/>
                </a:solidFill>
              </a:rPr>
              <a:t>Jurkowski</a:t>
            </a:r>
            <a:endParaRPr lang="en-GB" dirty="0">
              <a:solidFill>
                <a:srgbClr val="000080"/>
              </a:solidFill>
            </a:endParaRPr>
          </a:p>
          <a:p>
            <a:pPr lvl="0"/>
            <a:r>
              <a:rPr lang="en-GB" dirty="0">
                <a:solidFill>
                  <a:srgbClr val="000080"/>
                </a:solidFill>
              </a:rPr>
              <a:t>Tim </a:t>
            </a:r>
            <a:r>
              <a:rPr lang="en-GB" dirty="0" err="1">
                <a:solidFill>
                  <a:srgbClr val="000080"/>
                </a:solidFill>
              </a:rPr>
              <a:t>Stitt</a:t>
            </a:r>
            <a:endParaRPr lang="en-GB" dirty="0">
              <a:solidFill>
                <a:srgbClr val="000080"/>
              </a:solidFill>
            </a:endParaRP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sp>
        <p:nvSpPr>
          <p:cNvPr id="18" name="TextBox 17"/>
          <p:cNvSpPr txBox="1"/>
          <p:nvPr/>
        </p:nvSpPr>
        <p:spPr>
          <a:xfrm>
            <a:off x="7332218" y="225952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4453" y="185759"/>
            <a:ext cx="1111954" cy="588897"/>
          </a:xfrm>
          <a:prstGeom prst="rect">
            <a:avLst/>
          </a:prstGeom>
        </p:spPr>
      </p:pic>
      <p:sp>
        <p:nvSpPr>
          <p:cNvPr id="20" name="Rectangle 19"/>
          <p:cNvSpPr/>
          <p:nvPr/>
        </p:nvSpPr>
        <p:spPr>
          <a:xfrm>
            <a:off x="6794358" y="1157194"/>
            <a:ext cx="1951496" cy="646331"/>
          </a:xfrm>
          <a:prstGeom prst="rect">
            <a:avLst/>
          </a:prstGeom>
        </p:spPr>
        <p:txBody>
          <a:bodyPr wrap="none">
            <a:spAutoFit/>
          </a:bodyPr>
          <a:lstStyle/>
          <a:p>
            <a:pPr lvl="0"/>
            <a:r>
              <a:rPr lang="en-GB" dirty="0" smtClean="0">
                <a:solidFill>
                  <a:srgbClr val="000080"/>
                </a:solidFill>
              </a:rPr>
              <a:t>Erik </a:t>
            </a:r>
            <a:r>
              <a:rPr lang="en-GB" smtClean="0">
                <a:solidFill>
                  <a:srgbClr val="000080"/>
                </a:solidFill>
              </a:rPr>
              <a:t>Van den Bergh</a:t>
            </a:r>
            <a:endParaRPr lang="en-GB" dirty="0" smtClean="0">
              <a:solidFill>
                <a:srgbClr val="000080"/>
              </a:solidFill>
            </a:endParaRP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663" y="640942"/>
            <a:ext cx="1751186" cy="435868"/>
          </a:xfrm>
          <a:prstGeom prst="rect">
            <a:avLst/>
          </a:prstGeom>
        </p:spPr>
      </p:pic>
    </p:spTree>
    <p:extLst>
      <p:ext uri="{BB962C8B-B14F-4D97-AF65-F5344CB8AC3E}">
        <p14:creationId xmlns:p14="http://schemas.microsoft.com/office/powerpoint/2010/main" val="4156130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Curation, Plant Phenotyping</a:t>
            </a:r>
            <a:endParaRPr lang="en-GB" dirty="0"/>
          </a:p>
        </p:txBody>
      </p:sp>
      <p:sp>
        <p:nvSpPr>
          <p:cNvPr id="3" name="Text Placeholder 2"/>
          <p:cNvSpPr>
            <a:spLocks noGrp="1"/>
          </p:cNvSpPr>
          <p:nvPr>
            <p:ph type="body" sz="quarter" idx="12"/>
          </p:nvPr>
        </p:nvSpPr>
        <p:spPr/>
        <p:txBody>
          <a:bodyPr/>
          <a:lstStyle/>
          <a:p>
            <a:r>
              <a:rPr lang="en-GB" dirty="0" smtClean="0">
                <a:hlinkClick r:id="rId2"/>
              </a:rPr>
              <a:t>Annemarie.Eckes@earlham.ac.uk</a:t>
            </a:r>
            <a:r>
              <a:rPr lang="en-GB" dirty="0" smtClean="0"/>
              <a:t>	</a:t>
            </a:r>
            <a:endParaRPr lang="en-GB" dirty="0"/>
          </a:p>
        </p:txBody>
      </p:sp>
      <p:sp>
        <p:nvSpPr>
          <p:cNvPr id="5" name="Text Placeholder 4"/>
          <p:cNvSpPr>
            <a:spLocks noGrp="1"/>
          </p:cNvSpPr>
          <p:nvPr>
            <p:ph type="body" sz="quarter" idx="10"/>
          </p:nvPr>
        </p:nvSpPr>
        <p:spPr/>
        <p:txBody>
          <a:bodyPr/>
          <a:lstStyle/>
          <a:p>
            <a:r>
              <a:rPr lang="en-GB" dirty="0" smtClean="0"/>
              <a:t>Annemarie Eckes	</a:t>
            </a:r>
            <a:endParaRPr lang="en-GB" dirty="0"/>
          </a:p>
        </p:txBody>
      </p:sp>
      <p:sp>
        <p:nvSpPr>
          <p:cNvPr id="6" name="Text Placeholder 5"/>
          <p:cNvSpPr>
            <a:spLocks noGrp="1"/>
          </p:cNvSpPr>
          <p:nvPr>
            <p:ph type="body" sz="quarter" idx="14"/>
          </p:nvPr>
        </p:nvSpPr>
        <p:spPr/>
        <p:txBody>
          <a:bodyPr/>
          <a:lstStyle/>
          <a:p>
            <a:r>
              <a:rPr lang="en-GB" dirty="0" smtClean="0"/>
              <a:t>@</a:t>
            </a:r>
            <a:r>
              <a:rPr lang="en-GB" dirty="0" err="1" smtClean="0"/>
              <a:t>BrassicaPortal</a:t>
            </a:r>
            <a:endParaRPr lang="en-GB" dirty="0"/>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79512" y="863984"/>
            <a:ext cx="4392488" cy="2296781"/>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bwMode="auto">
          <a:xfrm>
            <a:off x="4774043" y="863984"/>
            <a:ext cx="4369957" cy="2296781"/>
          </a:xfrm>
          <a:prstGeom prst="rect">
            <a:avLst/>
          </a:prstGeom>
          <a:noFill/>
          <a:ln>
            <a:noFill/>
          </a:ln>
        </p:spPr>
      </p:pic>
      <p:sp>
        <p:nvSpPr>
          <p:cNvPr id="4" name="TextBox 3"/>
          <p:cNvSpPr txBox="1"/>
          <p:nvPr/>
        </p:nvSpPr>
        <p:spPr>
          <a:xfrm>
            <a:off x="-29342" y="764704"/>
            <a:ext cx="504056" cy="323165"/>
          </a:xfrm>
          <a:prstGeom prst="rect">
            <a:avLst/>
          </a:prstGeom>
          <a:noFill/>
        </p:spPr>
        <p:txBody>
          <a:bodyPr wrap="square" rtlCol="0">
            <a:spAutoFit/>
          </a:bodyPr>
          <a:lstStyle/>
          <a:p>
            <a:r>
              <a:rPr lang="en-US" sz="1500" smtClean="0"/>
              <a:t>A</a:t>
            </a:r>
            <a:endParaRPr lang="en-US" sz="1500"/>
          </a:p>
        </p:txBody>
      </p:sp>
      <p:sp>
        <p:nvSpPr>
          <p:cNvPr id="13" name="TextBox 12"/>
          <p:cNvSpPr txBox="1"/>
          <p:nvPr/>
        </p:nvSpPr>
        <p:spPr>
          <a:xfrm>
            <a:off x="4572000" y="764703"/>
            <a:ext cx="504056" cy="323165"/>
          </a:xfrm>
          <a:prstGeom prst="rect">
            <a:avLst/>
          </a:prstGeom>
          <a:noFill/>
        </p:spPr>
        <p:txBody>
          <a:bodyPr wrap="square" rtlCol="0">
            <a:spAutoFit/>
          </a:bodyPr>
          <a:lstStyle/>
          <a:p>
            <a:r>
              <a:rPr lang="en-US" sz="1500" dirty="0"/>
              <a:t>B</a:t>
            </a:r>
          </a:p>
        </p:txBody>
      </p:sp>
    </p:spTree>
    <p:extLst>
      <p:ext uri="{BB962C8B-B14F-4D97-AF65-F5344CB8AC3E}">
        <p14:creationId xmlns:p14="http://schemas.microsoft.com/office/powerpoint/2010/main" val="539052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477328"/>
          </a:xfrm>
          <a:prstGeom prst="rect">
            <a:avLst/>
          </a:prstGeom>
          <a:noFill/>
        </p:spPr>
        <p:txBody>
          <a:bodyPr wrap="square" rtlCol="0">
            <a:spAutoFit/>
          </a:bodyPr>
          <a:lstStyle/>
          <a:p>
            <a:r>
              <a:rPr lang="en-US" dirty="0" smtClean="0"/>
              <a:t>Perform on-the-fly statistical analysis of phenotypic 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90" y="171575"/>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90" y="650530"/>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262908" y="1461638"/>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3263">
            <a:off x="1912411" y="4088554"/>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542" y="2558681"/>
            <a:ext cx="4044817" cy="2789529"/>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731" y="4437112"/>
            <a:ext cx="1105279" cy="936104"/>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923330"/>
          </a:xfrm>
          <a:prstGeom prst="rect">
            <a:avLst/>
          </a:prstGeom>
          <a:noFill/>
        </p:spPr>
        <p:txBody>
          <a:bodyPr wrap="square" rtlCol="0">
            <a:spAutoFit/>
          </a:bodyPr>
          <a:lstStyle/>
          <a:p>
            <a:r>
              <a:rPr lang="en-US" dirty="0" smtClean="0"/>
              <a:t>Programmatic submission – </a:t>
            </a:r>
            <a:r>
              <a:rPr lang="en-US" smtClean="0"/>
              <a:t>Population Submission</a:t>
            </a:r>
            <a:endParaRPr lang="en-US"/>
          </a:p>
        </p:txBody>
      </p:sp>
      <p:sp>
        <p:nvSpPr>
          <p:cNvPr id="24" name="TextBox 23"/>
          <p:cNvSpPr txBox="1"/>
          <p:nvPr/>
        </p:nvSpPr>
        <p:spPr>
          <a:xfrm>
            <a:off x="2824703" y="5296759"/>
            <a:ext cx="2376264" cy="646331"/>
          </a:xfrm>
          <a:prstGeom prst="rect">
            <a:avLst/>
          </a:prstGeom>
          <a:noFill/>
        </p:spPr>
        <p:txBody>
          <a:bodyPr wrap="square" rtlCol="0">
            <a:spAutoFit/>
          </a:bodyPr>
          <a:lstStyle/>
          <a:p>
            <a:r>
              <a:rPr lang="en-US" dirty="0" smtClean="0"/>
              <a:t>Wizard based – Trial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4" name="Content Placeholder 3"/>
          <p:cNvSpPr>
            <a:spLocks noGrp="1"/>
          </p:cNvSpPr>
          <p:nvPr>
            <p:ph idx="10"/>
          </p:nvPr>
        </p:nvSpPr>
        <p:spPr/>
        <p:txBody>
          <a:bodyPr/>
          <a:lstStyle/>
          <a:p>
            <a:r>
              <a:rPr lang="en-US" dirty="0" smtClean="0"/>
              <a:t>Any questions with regard to software download?</a:t>
            </a:r>
          </a:p>
          <a:p>
            <a:r>
              <a:rPr lang="en-US" dirty="0" smtClean="0"/>
              <a:t>BIP-user account  created?</a:t>
            </a:r>
            <a:endParaRPr lang="en-US" dirty="0"/>
          </a:p>
        </p:txBody>
      </p:sp>
    </p:spTree>
    <p:extLst>
      <p:ext uri="{BB962C8B-B14F-4D97-AF65-F5344CB8AC3E}">
        <p14:creationId xmlns:p14="http://schemas.microsoft.com/office/powerpoint/2010/main" val="63562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sp>
        <p:nvSpPr>
          <p:cNvPr id="7" name="Content Placeholder 3"/>
          <p:cNvSpPr>
            <a:spLocks noGrp="1"/>
          </p:cNvSpPr>
          <p:nvPr>
            <p:ph idx="10"/>
          </p:nvPr>
        </p:nvSpPr>
        <p:spPr>
          <a:xfrm>
            <a:off x="395536" y="1556792"/>
            <a:ext cx="3672408" cy="3896883"/>
          </a:xfrm>
        </p:spPr>
        <p:txBody>
          <a:bodyPr>
            <a:normAutofit/>
          </a:bodyPr>
          <a:lstStyle/>
          <a:p>
            <a:pPr marL="342900" indent="-342900">
              <a:buFont typeface="Arial" charset="0"/>
              <a:buChar char="•"/>
            </a:pPr>
            <a:r>
              <a:rPr lang="en-GB" sz="2000" dirty="0" smtClean="0"/>
              <a:t>Population metadata</a:t>
            </a:r>
          </a:p>
          <a:p>
            <a:pPr marL="342900" indent="-342900">
              <a:buFont typeface="Arial" charset="0"/>
              <a:buChar char="•"/>
            </a:pPr>
            <a:r>
              <a:rPr lang="en-GB" sz="2000" dirty="0" smtClean="0"/>
              <a:t>Brassica </a:t>
            </a:r>
            <a:r>
              <a:rPr lang="en-GB" sz="2000" dirty="0" err="1" smtClean="0"/>
              <a:t>napus</a:t>
            </a:r>
            <a:r>
              <a:rPr lang="en-GB" sz="2000" dirty="0" smtClean="0"/>
              <a:t> Diversity fixed foundation set  -&gt; line names</a:t>
            </a:r>
          </a:p>
          <a:p>
            <a:pPr marL="342900" indent="-342900">
              <a:buFont typeface="Arial" charset="0"/>
              <a:buChar char="•"/>
            </a:pPr>
            <a:r>
              <a:rPr lang="en-GB" sz="2000" dirty="0" smtClean="0"/>
              <a:t>Seed bulked up at JIC in 2009 </a:t>
            </a:r>
          </a:p>
          <a:p>
            <a:pPr marL="342900" indent="-342900">
              <a:buFont typeface="Arial" charset="0"/>
              <a:buChar char="•"/>
            </a:pPr>
            <a:r>
              <a:rPr lang="en-GB" sz="2000" dirty="0" smtClean="0"/>
              <a:t>Assign identifier to the germplasm used</a:t>
            </a:r>
          </a:p>
          <a:p>
            <a:pPr marL="342900" indent="-342900">
              <a:buFont typeface="Arial" charset="0"/>
              <a:buChar char="•"/>
            </a:pPr>
            <a:r>
              <a:rPr lang="en-GB" sz="2000" dirty="0" smtClean="0"/>
              <a:t>Nomenclature for Accession:</a:t>
            </a:r>
          </a:p>
          <a:p>
            <a:pPr marL="342900" indent="-342900">
              <a:buFont typeface="Arial" charset="0"/>
              <a:buChar char="•"/>
            </a:pPr>
            <a:r>
              <a:rPr lang="en-GB" sz="2000" dirty="0" smtClean="0"/>
              <a:t>&lt;Institute abbr.&gt;&lt;YY&gt;_&lt;line name&gt;</a:t>
            </a:r>
          </a:p>
          <a:p>
            <a:pPr marL="342900" indent="-342900">
              <a:buFont typeface="Arial" charset="0"/>
              <a:buChar char="•"/>
            </a:pPr>
            <a:endParaRPr lang="en-GB" sz="2000" dirty="0" smtClean="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972" y="1580131"/>
            <a:ext cx="4935092" cy="343236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13" name="TextBox 12"/>
          <p:cNvSpPr txBox="1"/>
          <p:nvPr/>
        </p:nvSpPr>
        <p:spPr>
          <a:xfrm>
            <a:off x="404313" y="5453675"/>
            <a:ext cx="4104456" cy="646331"/>
          </a:xfrm>
          <a:prstGeom prst="rect">
            <a:avLst/>
          </a:prstGeom>
          <a:noFill/>
        </p:spPr>
        <p:txBody>
          <a:bodyPr wrap="square" rtlCol="0">
            <a:spAutoFit/>
          </a:bodyPr>
          <a:lstStyle/>
          <a:p>
            <a:r>
              <a:rPr lang="en-US" dirty="0" smtClean="0"/>
              <a:t>FILE: 1_BnaDFFS.csv</a:t>
            </a:r>
          </a:p>
          <a:p>
            <a:endParaRPr lang="en-US" dirty="0"/>
          </a:p>
        </p:txBody>
      </p:sp>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2774</TotalTime>
  <Words>1837</Words>
  <Application>Microsoft Macintosh PowerPoint</Application>
  <PresentationFormat>On-screen Show (4:3)</PresentationFormat>
  <Paragraphs>226</Paragraphs>
  <Slides>22</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Noto Serif</vt:lpstr>
      <vt:lpstr>Roboto</vt:lpstr>
      <vt:lpstr>Arial</vt:lpstr>
      <vt:lpstr>Office Theme</vt:lpstr>
      <vt:lpstr>Data upload to the  Brassica Information Portal</vt:lpstr>
      <vt:lpstr> BIP integration with other resources</vt:lpstr>
      <vt:lpstr>The Brassica Information Portal in the Research Cycle</vt:lpstr>
      <vt:lpstr>                            in the media</vt:lpstr>
      <vt:lpstr> Data upload to BIP</vt:lpstr>
      <vt:lpstr>PowerPoint Presentation</vt:lpstr>
      <vt:lpstr> Different ways to communicate with the BIP</vt:lpstr>
      <vt:lpstr>Break</vt:lpstr>
      <vt:lpstr>Population Submission using the ruby client </vt:lpstr>
      <vt:lpstr>PowerPoint Presentation</vt:lpstr>
      <vt:lpstr>Population Submission using the ruby client </vt:lpstr>
      <vt:lpstr>Population submission -defining input columns from your CSV</vt:lpstr>
      <vt:lpstr>Population submission -run the script</vt:lpstr>
      <vt:lpstr>Population submission - extension -altering the ruby client</vt:lpstr>
      <vt:lpstr>Population submission -altering the ruby client</vt:lpstr>
      <vt:lpstr>Population submission</vt:lpstr>
      <vt:lpstr>Trial data submission </vt:lpstr>
      <vt:lpstr>Trial submission</vt:lpstr>
      <vt:lpstr>Feedback on the submission process and the workshop is welcome!</vt:lpstr>
      <vt:lpstr>PowerPoint Presentation</vt:lpstr>
      <vt:lpstr>PowerPoint Presentation</vt:lpstr>
      <vt:lpstr>PowerPoint Presentation</vt:lpstr>
    </vt:vector>
  </TitlesOfParts>
  <Company>Microsoft</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Annemarie Eckes (EI)</cp:lastModifiedBy>
  <cp:revision>115</cp:revision>
  <dcterms:created xsi:type="dcterms:W3CDTF">2016-07-14T08:49:53Z</dcterms:created>
  <dcterms:modified xsi:type="dcterms:W3CDTF">2016-09-06T21:12:40Z</dcterms:modified>
</cp:coreProperties>
</file>